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0" r:id="rId4"/>
    <p:sldId id="264" r:id="rId5"/>
    <p:sldId id="301" r:id="rId6"/>
    <p:sldId id="291" r:id="rId7"/>
    <p:sldId id="292" r:id="rId8"/>
    <p:sldId id="283" r:id="rId9"/>
    <p:sldId id="262" r:id="rId10"/>
    <p:sldId id="282" r:id="rId11"/>
    <p:sldId id="303" r:id="rId12"/>
    <p:sldId id="278" r:id="rId13"/>
    <p:sldId id="279" r:id="rId14"/>
    <p:sldId id="293" r:id="rId15"/>
    <p:sldId id="302" r:id="rId16"/>
    <p:sldId id="280" r:id="rId17"/>
    <p:sldId id="287" r:id="rId18"/>
    <p:sldId id="281" r:id="rId19"/>
    <p:sldId id="284" r:id="rId20"/>
    <p:sldId id="286" r:id="rId21"/>
    <p:sldId id="297" r:id="rId22"/>
    <p:sldId id="289" r:id="rId23"/>
    <p:sldId id="290" r:id="rId24"/>
    <p:sldId id="294" r:id="rId25"/>
    <p:sldId id="295" r:id="rId26"/>
    <p:sldId id="296" r:id="rId27"/>
    <p:sldId id="298" r:id="rId28"/>
    <p:sldId id="299" r:id="rId29"/>
    <p:sldId id="300" r:id="rId30"/>
  </p:sldIdLst>
  <p:sldSz cx="9144000" cy="6858000" type="screen4x3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45" autoAdjust="0"/>
    <p:restoredTop sz="95274" autoAdjust="0"/>
  </p:normalViewPr>
  <p:slideViewPr>
    <p:cSldViewPr snapToGrid="0" snapToObjects="1">
      <p:cViewPr varScale="1">
        <p:scale>
          <a:sx n="87" d="100"/>
          <a:sy n="87" d="100"/>
        </p:scale>
        <p:origin x="121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767E9-6D68-4C0D-A902-013A77ACDD83}" type="datetimeFigureOut">
              <a:rPr lang="en-AU" smtClean="0"/>
              <a:t>25/11/2018</a:t>
            </a:fld>
            <a:endParaRPr lang="en-AU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AU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46FE2-91A2-4169-A0B7-536B5EDC36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499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46FE2-91A2-4169-A0B7-536B5EDC36F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397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68315" y="2677415"/>
            <a:ext cx="7772400" cy="901094"/>
          </a:xfrm>
        </p:spPr>
        <p:txBody>
          <a:bodyPr anchor="t" anchorCtr="0"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68315" y="3645154"/>
            <a:ext cx="7772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115119" y="6537870"/>
            <a:ext cx="342081" cy="252102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nb-NO" b="1" i="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5" name="Bilde 4" descr="hor_blaa_stripe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8336"/>
            <a:ext cx="9144000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17126" y="1335165"/>
            <a:ext cx="7772400" cy="901094"/>
          </a:xfrm>
        </p:spPr>
        <p:txBody>
          <a:bodyPr>
            <a:normAutofit/>
          </a:bodyPr>
          <a:lstStyle/>
          <a:p>
            <a:r>
              <a:rPr lang="en-US" altLang="zh-CN" sz="3800" dirty="0"/>
              <a:t>Marine Control System</a:t>
            </a:r>
            <a:r>
              <a:rPr lang="en-AU" altLang="zh-CN" sz="3800" b="0" dirty="0"/>
              <a:t> </a:t>
            </a:r>
            <a:r>
              <a:rPr lang="en-US" altLang="zh-CN" sz="3800" b="0" dirty="0"/>
              <a:t>I</a:t>
            </a:r>
            <a:endParaRPr lang="nb-NO" sz="3800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17126" y="2234112"/>
            <a:ext cx="7772400" cy="504423"/>
          </a:xfrm>
        </p:spPr>
        <p:txBody>
          <a:bodyPr>
            <a:normAutofit lnSpcReduction="10000"/>
          </a:bodyPr>
          <a:lstStyle/>
          <a:p>
            <a:r>
              <a:rPr lang="nb-NO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Presentation</a:t>
            </a:r>
          </a:p>
          <a:p>
            <a:endParaRPr lang="nb-NO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Bilde 4" descr="tekst_e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412" y="315635"/>
            <a:ext cx="283464" cy="4922520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CCE58236-BA69-4A2B-9280-9681CB502A08}"/>
              </a:ext>
            </a:extLst>
          </p:cNvPr>
          <p:cNvSpPr txBox="1"/>
          <p:nvPr/>
        </p:nvSpPr>
        <p:spPr>
          <a:xfrm>
            <a:off x="517126" y="4159191"/>
            <a:ext cx="1947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chemeClr val="accent4">
                    <a:lumMod val="50000"/>
                  </a:schemeClr>
                </a:solidFill>
              </a:rPr>
              <a:t>Fan Gao</a:t>
            </a:r>
          </a:p>
          <a:p>
            <a:r>
              <a:rPr lang="en-AU" sz="2400" dirty="0" err="1">
                <a:solidFill>
                  <a:schemeClr val="accent4">
                    <a:lumMod val="50000"/>
                  </a:schemeClr>
                </a:solidFill>
              </a:rPr>
              <a:t>Hongyu</a:t>
            </a:r>
            <a:r>
              <a:rPr lang="en-AU" sz="2400" dirty="0">
                <a:solidFill>
                  <a:schemeClr val="accent4">
                    <a:lumMod val="50000"/>
                  </a:schemeClr>
                </a:solidFill>
              </a:rPr>
              <a:t> Z</a:t>
            </a:r>
            <a:r>
              <a:rPr lang="en-US" altLang="zh-CN" sz="2400" dirty="0" err="1">
                <a:solidFill>
                  <a:schemeClr val="accent4">
                    <a:lumMod val="50000"/>
                  </a:schemeClr>
                </a:solidFill>
              </a:rPr>
              <a:t>hou</a:t>
            </a:r>
            <a:endParaRPr lang="en-US" altLang="zh-CN" sz="2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S</a:t>
            </a:r>
            <a:r>
              <a:rPr lang="en-AU" altLang="zh-CN" sz="2400" dirty="0" err="1">
                <a:solidFill>
                  <a:schemeClr val="accent4">
                    <a:lumMod val="50000"/>
                  </a:schemeClr>
                </a:solidFill>
              </a:rPr>
              <a:t>huyuan</a:t>
            </a:r>
            <a:r>
              <a:rPr lang="zh-CN" altLang="en-US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AU" altLang="zh-CN" sz="2400" dirty="0">
                <a:solidFill>
                  <a:schemeClr val="accent4">
                    <a:lumMod val="50000"/>
                  </a:schemeClr>
                </a:solidFill>
              </a:rPr>
              <a:t>Shen</a:t>
            </a:r>
            <a:endParaRPr lang="en-AU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Reference Model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04FF8A57-295C-4FC2-8BAF-EB1314BE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5" y="1417638"/>
            <a:ext cx="3716337" cy="53472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005891C5-A5BF-4CF1-8160-CD2276228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41"/>
          <a:stretch/>
        </p:blipFill>
        <p:spPr>
          <a:xfrm>
            <a:off x="1109662" y="2046861"/>
            <a:ext cx="6326187" cy="171033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2161D1D-7225-49F4-BD80-547CCDB2C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8" t="40753" r="22752" b="32592"/>
          <a:stretch/>
        </p:blipFill>
        <p:spPr>
          <a:xfrm>
            <a:off x="1026317" y="3784082"/>
            <a:ext cx="6492875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7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Reference Model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04FF8A57-295C-4FC2-8BAF-EB1314BE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65" y="1942128"/>
            <a:ext cx="3716337" cy="5347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" y="2476852"/>
            <a:ext cx="8105846" cy="2814530"/>
          </a:xfrm>
          <a:prstGeom prst="rect">
            <a:avLst/>
          </a:prstGeom>
        </p:spPr>
      </p:pic>
      <p:sp>
        <p:nvSpPr>
          <p:cNvPr id="8" name="TekstSylinder 6">
            <a:extLst>
              <a:ext uri="{FF2B5EF4-FFF2-40B4-BE49-F238E27FC236}">
                <a16:creationId xmlns:a16="http://schemas.microsoft.com/office/drawing/2014/main" id="{D1FB4E5A-35E9-4D49-A7DE-6B56A7CD910D}"/>
              </a:ext>
            </a:extLst>
          </p:cNvPr>
          <p:cNvSpPr txBox="1"/>
          <p:nvPr/>
        </p:nvSpPr>
        <p:spPr>
          <a:xfrm>
            <a:off x="597877" y="1256763"/>
            <a:ext cx="1882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Improvement</a:t>
            </a:r>
            <a:endParaRPr lang="en-AU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403" y="5203913"/>
            <a:ext cx="3391194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Controller Design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60B970E-B222-4861-8302-7D4686DFE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955" y="1649028"/>
            <a:ext cx="4221457" cy="74932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2E5398C-382E-4027-8371-6336A22DD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10" r="3577" b="10289"/>
          <a:stretch/>
        </p:blipFill>
        <p:spPr>
          <a:xfrm>
            <a:off x="34548" y="3330704"/>
            <a:ext cx="9109452" cy="2832676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D1FB4E5A-35E9-4D49-A7DE-6B56A7CD910D}"/>
              </a:ext>
            </a:extLst>
          </p:cNvPr>
          <p:cNvSpPr txBox="1"/>
          <p:nvPr/>
        </p:nvSpPr>
        <p:spPr>
          <a:xfrm>
            <a:off x="457200" y="1256763"/>
            <a:ext cx="1895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PID 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3E2E0-B633-4A4F-95EC-3927A0D1E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8348"/>
            <a:ext cx="9144000" cy="78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7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Observer Design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8CA805D-E0B5-406E-BF34-D8C017DE9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267619"/>
            <a:ext cx="8229600" cy="497500"/>
          </a:xfrm>
        </p:spPr>
        <p:txBody>
          <a:bodyPr/>
          <a:lstStyle/>
          <a:p>
            <a:r>
              <a:rPr lang="en-US" altLang="zh-CN" dirty="0"/>
              <a:t>Extended Kalman Filter</a:t>
            </a:r>
            <a:endParaRPr lang="en-AU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1E5D3F4-C43D-4601-A3B8-FF004EB10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3" t="26111" r="5465" b="25741"/>
          <a:stretch/>
        </p:blipFill>
        <p:spPr>
          <a:xfrm>
            <a:off x="1866381" y="4165562"/>
            <a:ext cx="5411237" cy="224748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D83C203-3F73-4748-A000-DD36F5251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855"/>
          <a:stretch/>
        </p:blipFill>
        <p:spPr>
          <a:xfrm>
            <a:off x="635000" y="1893433"/>
            <a:ext cx="5185090" cy="2281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CF878B-F330-4C4C-B205-01B7D137E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732" y="2030495"/>
            <a:ext cx="3476268" cy="17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E4056039-3403-4E9C-BD34-57E5FA663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3" b="25926"/>
          <a:stretch/>
        </p:blipFill>
        <p:spPr>
          <a:xfrm>
            <a:off x="564763" y="3429000"/>
            <a:ext cx="7747440" cy="303983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Observer Design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8CA805D-E0B5-406E-BF34-D8C017DE9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3246"/>
            <a:ext cx="8229600" cy="4525963"/>
          </a:xfrm>
        </p:spPr>
        <p:txBody>
          <a:bodyPr/>
          <a:lstStyle/>
          <a:p>
            <a:r>
              <a:rPr lang="en-AU" dirty="0"/>
              <a:t>Passive Nonlinear Observer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4E3C465-C276-4930-A498-2862C54F1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1747846"/>
            <a:ext cx="4719777" cy="17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5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Observer Design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8CA805D-E0B5-406E-BF34-D8C017DE9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3246"/>
            <a:ext cx="8229600" cy="4525963"/>
          </a:xfrm>
        </p:spPr>
        <p:txBody>
          <a:bodyPr/>
          <a:lstStyle/>
          <a:p>
            <a:r>
              <a:rPr lang="en-AU" dirty="0"/>
              <a:t>Passive Nonlinear Observer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2266D739-77F1-4743-9FF9-BD6EFD20C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6" t="25971" r="10700" b="24400"/>
          <a:stretch/>
        </p:blipFill>
        <p:spPr>
          <a:xfrm>
            <a:off x="5489269" y="3402318"/>
            <a:ext cx="3247760" cy="2882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3785E-E711-4551-90B6-50D3CA63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4" y="3418335"/>
            <a:ext cx="4124325" cy="2882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220D6-9CFD-484A-8F31-CC8DF1588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00" y="1818882"/>
            <a:ext cx="2457449" cy="1471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2C905-748E-436C-81DD-E5663F052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391" y="1940344"/>
            <a:ext cx="3371352" cy="988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A7E945-6FE6-49F0-A5F3-1C81D5C3C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752" y="2980713"/>
            <a:ext cx="1215293" cy="248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15685-957A-4589-940F-209CB5AA0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827" y="2980712"/>
            <a:ext cx="756246" cy="2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4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Thrust Allocation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59FA071-6322-4D01-B3C3-6D9D53864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5" r="6573"/>
          <a:stretch/>
        </p:blipFill>
        <p:spPr>
          <a:xfrm>
            <a:off x="139111" y="1550644"/>
            <a:ext cx="4426415" cy="4392956"/>
          </a:xfrm>
          <a:prstGeom prst="rect">
            <a:avLst/>
          </a:prstGeom>
        </p:spPr>
      </p:pic>
      <p:sp>
        <p:nvSpPr>
          <p:cNvPr id="6" name="AutoShape 4" descr="https://www.overleaf.com/project/5bd968d8b20dc857b3d838a7/file/5be3598bbb07402c554add78?format=png">
            <a:extLst>
              <a:ext uri="{FF2B5EF4-FFF2-40B4-BE49-F238E27FC236}">
                <a16:creationId xmlns:a16="http://schemas.microsoft.com/office/drawing/2014/main" id="{8C99C931-F713-449C-877A-DE65A80849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01DE0A5B-3148-4FAF-B783-7EE376EB3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4" t="37593" r="23601" b="37129"/>
          <a:stretch/>
        </p:blipFill>
        <p:spPr>
          <a:xfrm>
            <a:off x="4661404" y="4729348"/>
            <a:ext cx="4062325" cy="1447800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BAF0DD88-2C8F-48B9-9DB1-0B8DEEB7B0A9}"/>
              </a:ext>
            </a:extLst>
          </p:cNvPr>
          <p:cNvSpPr/>
          <p:nvPr/>
        </p:nvSpPr>
        <p:spPr>
          <a:xfrm>
            <a:off x="4661404" y="4164263"/>
            <a:ext cx="191084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AU" dirty="0">
                <a:latin typeface="CMR10"/>
              </a:rPr>
              <a:t>thruster number 3</a:t>
            </a:r>
            <a:endParaRPr lang="en-AU" dirty="0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E398B713-3F32-4C8D-B6DA-2B4BE4E8C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39636"/>
            <a:ext cx="3536951" cy="622016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48F9E17-61EF-43EF-8DA8-7B93D82856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57"/>
          <a:stretch/>
        </p:blipFill>
        <p:spPr>
          <a:xfrm>
            <a:off x="4794248" y="2142896"/>
            <a:ext cx="3312183" cy="18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Simulation and Discussion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1FB46DB5-CDE1-4A95-987B-7AA2A8C78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8" t="31689" r="18552" b="31315"/>
          <a:stretch/>
        </p:blipFill>
        <p:spPr>
          <a:xfrm>
            <a:off x="4520483" y="4078348"/>
            <a:ext cx="3012981" cy="2412834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98092C19-70F1-4B0B-B79D-054DFA8D8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7" t="30423" r="18383" b="30140"/>
          <a:stretch/>
        </p:blipFill>
        <p:spPr>
          <a:xfrm>
            <a:off x="984108" y="4024650"/>
            <a:ext cx="2889364" cy="2466531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55AAB37F-8438-43FD-9A34-B111E0092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30" t="31737" r="19710" b="31268"/>
          <a:stretch/>
        </p:blipFill>
        <p:spPr>
          <a:xfrm>
            <a:off x="723725" y="1558119"/>
            <a:ext cx="3080037" cy="2466531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1DCB2C98-E004-4750-8CBC-7A20B18F71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57" t="30422" r="18383" b="30141"/>
          <a:stretch/>
        </p:blipFill>
        <p:spPr>
          <a:xfrm>
            <a:off x="4450772" y="1417638"/>
            <a:ext cx="3116831" cy="2660709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7A5E83-816B-4119-BF57-908729E3F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9426"/>
            <a:ext cx="8229600" cy="486177"/>
          </a:xfrm>
        </p:spPr>
        <p:txBody>
          <a:bodyPr/>
          <a:lstStyle/>
          <a:p>
            <a:r>
              <a:rPr lang="en-AU" dirty="0"/>
              <a:t>Simulation 1 - </a:t>
            </a:r>
            <a:r>
              <a:rPr lang="en-US" dirty="0"/>
              <a:t>Environmental Loads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166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Simulation and Discussion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84DD232B-7E3B-4E44-B78B-CAD548BD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81559"/>
            <a:ext cx="8229600" cy="486177"/>
          </a:xfrm>
        </p:spPr>
        <p:txBody>
          <a:bodyPr/>
          <a:lstStyle/>
          <a:p>
            <a:r>
              <a:rPr lang="en-AU" dirty="0"/>
              <a:t>Simulation 2 - DP and Thrust Allocation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B7467F2A-B3F9-436B-AF6E-AD793B6C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848" y="2971801"/>
            <a:ext cx="3754881" cy="1904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C6FBEE-0226-424B-851B-24BBFC1DA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221464"/>
            <a:ext cx="4792652" cy="365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Simulation and 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3CC2E-EF1B-4E40-9246-E9F48E8B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604" y="1507934"/>
            <a:ext cx="3123588" cy="2542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D9CBA-2306-433D-B963-244D91F5A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41" y="1366309"/>
            <a:ext cx="3311020" cy="2684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4A7CB-1AC9-4546-917C-0FB6F1261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630" y="1434706"/>
            <a:ext cx="3206389" cy="2684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248CD-CE5B-4DDF-93C1-2E496AB10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604" y="4022684"/>
            <a:ext cx="3094152" cy="2560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70C9F-A22C-4735-BC54-3F1712B2B8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0" t="3056" b="1"/>
          <a:stretch/>
        </p:blipFill>
        <p:spPr>
          <a:xfrm>
            <a:off x="2964248" y="4068612"/>
            <a:ext cx="3215504" cy="2514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98DF73-43A7-45C5-912D-441E2F21B3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12" b="2649"/>
          <a:stretch/>
        </p:blipFill>
        <p:spPr>
          <a:xfrm>
            <a:off x="6131535" y="4168296"/>
            <a:ext cx="3090026" cy="2415066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40EB233-0B8D-4C9D-B3BC-951A6D8F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63382"/>
            <a:ext cx="8229600" cy="486177"/>
          </a:xfrm>
        </p:spPr>
        <p:txBody>
          <a:bodyPr/>
          <a:lstStyle/>
          <a:p>
            <a:r>
              <a:rPr lang="en-AU" dirty="0"/>
              <a:t>Simulation 2 - </a:t>
            </a:r>
            <a:r>
              <a:rPr lang="en-US" dirty="0"/>
              <a:t>DP and Thrust Allocation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859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60231" y="274638"/>
            <a:ext cx="8229600" cy="114300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nb-NO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EEEFA863-FC2C-47A6-98A8-A27A2783D464}"/>
              </a:ext>
            </a:extLst>
          </p:cNvPr>
          <p:cNvSpPr/>
          <p:nvPr/>
        </p:nvSpPr>
        <p:spPr>
          <a:xfrm>
            <a:off x="560231" y="2266954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Part 2</a:t>
            </a:r>
            <a:endParaRPr lang="nb-NO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9863AD68-C939-4089-A90A-324973AAE451}"/>
              </a:ext>
            </a:extLst>
          </p:cNvPr>
          <p:cNvSpPr txBox="1"/>
          <p:nvPr/>
        </p:nvSpPr>
        <p:spPr>
          <a:xfrm>
            <a:off x="824248" y="2867630"/>
            <a:ext cx="79655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Plant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Environmental 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Controller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Observer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Thrust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Simulation and Discussion</a:t>
            </a:r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C2A248B0-4387-4993-9DF2-D927F3F748B5}"/>
              </a:ext>
            </a:extLst>
          </p:cNvPr>
          <p:cNvSpPr txBox="1">
            <a:spLocks/>
          </p:cNvSpPr>
          <p:nvPr/>
        </p:nvSpPr>
        <p:spPr>
          <a:xfrm>
            <a:off x="560231" y="1703503"/>
            <a:ext cx="8229600" cy="563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Introduction</a:t>
            </a:r>
          </a:p>
        </p:txBody>
      </p:sp>
      <p:pic>
        <p:nvPicPr>
          <p:cNvPr id="15" name="Bilde 14">
            <a:extLst>
              <a:ext uri="{FF2B5EF4-FFF2-40B4-BE49-F238E27FC236}">
                <a16:creationId xmlns:a16="http://schemas.microsoft.com/office/drawing/2014/main" id="{35781632-E655-4244-95AA-0BC8B23BD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0" r="31506" b="14044"/>
          <a:stretch/>
        </p:blipFill>
        <p:spPr>
          <a:xfrm>
            <a:off x="3921616" y="1805928"/>
            <a:ext cx="5252419" cy="3246144"/>
          </a:xfrm>
          <a:prstGeom prst="rect">
            <a:avLst/>
          </a:prstGeom>
        </p:spPr>
      </p:pic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B4E02B00-0581-437C-8CBA-BB084A4CFD13}"/>
              </a:ext>
            </a:extLst>
          </p:cNvPr>
          <p:cNvSpPr txBox="1">
            <a:spLocks/>
          </p:cNvSpPr>
          <p:nvPr/>
        </p:nvSpPr>
        <p:spPr>
          <a:xfrm>
            <a:off x="560231" y="4621956"/>
            <a:ext cx="8229600" cy="563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40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Simulation and Discussion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33E308-87BB-44FB-B9B2-2CD2D0D56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81559"/>
            <a:ext cx="8229600" cy="486177"/>
          </a:xfrm>
        </p:spPr>
        <p:txBody>
          <a:bodyPr/>
          <a:lstStyle/>
          <a:p>
            <a:r>
              <a:rPr lang="en-AU" dirty="0"/>
              <a:t>Simulation 3 - </a:t>
            </a:r>
            <a:r>
              <a:rPr lang="en-US" dirty="0"/>
              <a:t>DP and Environmental Forces</a:t>
            </a:r>
            <a:endParaRPr lang="en-AU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2B56B93-710B-4610-93CF-1F0146B32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88" t="31482" r="19084" b="31296"/>
          <a:stretch/>
        </p:blipFill>
        <p:spPr>
          <a:xfrm>
            <a:off x="2133600" y="1927965"/>
            <a:ext cx="4876800" cy="401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3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Simulation and Discussion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33E308-87BB-44FB-B9B2-2CD2D0D56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81559"/>
            <a:ext cx="8229600" cy="486177"/>
          </a:xfrm>
        </p:spPr>
        <p:txBody>
          <a:bodyPr/>
          <a:lstStyle/>
          <a:p>
            <a:r>
              <a:rPr lang="en-AU" dirty="0"/>
              <a:t>Simulation 3 - </a:t>
            </a:r>
            <a:r>
              <a:rPr lang="en-US" dirty="0"/>
              <a:t>DP and Environmental Forces</a:t>
            </a:r>
            <a:endParaRPr lang="en-AU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11742D1-1F4A-4C4D-89A3-CBBEDAB19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88" t="30926" r="18822" b="30926"/>
          <a:stretch/>
        </p:blipFill>
        <p:spPr>
          <a:xfrm>
            <a:off x="2963352" y="1661265"/>
            <a:ext cx="2963352" cy="249163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E1820EB3-B3A9-4F82-831B-98E62D7D7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2" t="30556" r="19608" b="31296"/>
          <a:stretch/>
        </p:blipFill>
        <p:spPr>
          <a:xfrm>
            <a:off x="5926704" y="1661264"/>
            <a:ext cx="2963352" cy="2491635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9358C914-A68A-47CC-AC97-20802FA31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27" t="30926" r="19084" b="30926"/>
          <a:stretch/>
        </p:blipFill>
        <p:spPr>
          <a:xfrm>
            <a:off x="0" y="1661265"/>
            <a:ext cx="2963352" cy="2491635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391B99AE-6C7E-42E1-87CC-9B57992006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13" t="31483" r="19870" b="30555"/>
          <a:stretch/>
        </p:blipFill>
        <p:spPr>
          <a:xfrm>
            <a:off x="0" y="3979862"/>
            <a:ext cx="2961598" cy="2512268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7D2845E7-FA29-4032-8891-5419653202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14" t="31313" r="17336" b="30724"/>
          <a:stretch/>
        </p:blipFill>
        <p:spPr>
          <a:xfrm>
            <a:off x="2963352" y="3990180"/>
            <a:ext cx="3080099" cy="2512267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F3577247-442C-4441-ACA6-8315F5319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06" t="31313" r="17336" b="30724"/>
          <a:stretch/>
        </p:blipFill>
        <p:spPr>
          <a:xfrm>
            <a:off x="5926704" y="3979862"/>
            <a:ext cx="3080099" cy="249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Simulation and Discussion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5E44AF6-BB29-4867-A725-CECABBE19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81559"/>
            <a:ext cx="8229600" cy="486177"/>
          </a:xfrm>
        </p:spPr>
        <p:txBody>
          <a:bodyPr/>
          <a:lstStyle/>
          <a:p>
            <a:r>
              <a:rPr lang="en-AU" dirty="0"/>
              <a:t>Simulation 4---EKF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D6801E8-21A2-4DDB-B9E9-04775CEEB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2" t="31859" r="19220" b="30919"/>
          <a:stretch/>
        </p:blipFill>
        <p:spPr>
          <a:xfrm>
            <a:off x="457197" y="1742350"/>
            <a:ext cx="2879507" cy="2316609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88B2A72-59F6-424A-8590-30B9BC654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0" t="31925" r="18045" b="31094"/>
          <a:stretch/>
        </p:blipFill>
        <p:spPr>
          <a:xfrm>
            <a:off x="457201" y="4058959"/>
            <a:ext cx="2879507" cy="231661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E70CCC47-5649-40CE-AEAB-3AF17431B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4" t="31482" r="18298" b="31296"/>
          <a:stretch/>
        </p:blipFill>
        <p:spPr>
          <a:xfrm>
            <a:off x="3436048" y="1640736"/>
            <a:ext cx="5542474" cy="44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8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Simulation and Discussion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B82EEE1-BC2B-4C41-9867-954236F99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81559"/>
            <a:ext cx="8229600" cy="486177"/>
          </a:xfrm>
        </p:spPr>
        <p:txBody>
          <a:bodyPr/>
          <a:lstStyle/>
          <a:p>
            <a:r>
              <a:rPr lang="en-AU" dirty="0"/>
              <a:t>Simulation 4---Passive Nonlinear Observer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45C3D90-C173-4C03-95C2-70AD15812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65" t="31940" r="18559" b="30926"/>
          <a:stretch/>
        </p:blipFill>
        <p:spPr>
          <a:xfrm>
            <a:off x="355600" y="1704236"/>
            <a:ext cx="2838361" cy="2294989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49DF1E2-9485-418F-A3F1-7189273B8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18" t="32010" r="18906" b="30856"/>
          <a:stretch/>
        </p:blipFill>
        <p:spPr>
          <a:xfrm>
            <a:off x="355600" y="4117387"/>
            <a:ext cx="2838361" cy="2294989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CF47A73-40B1-4291-BFC4-38FE08514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92" t="31736" r="17774" b="31130"/>
          <a:stretch/>
        </p:blipFill>
        <p:spPr>
          <a:xfrm>
            <a:off x="3340100" y="1701801"/>
            <a:ext cx="5676900" cy="44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Simulation and Discussion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B82EEE1-BC2B-4C41-9867-954236F99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81559"/>
            <a:ext cx="8229600" cy="486177"/>
          </a:xfrm>
        </p:spPr>
        <p:txBody>
          <a:bodyPr/>
          <a:lstStyle/>
          <a:p>
            <a:r>
              <a:rPr lang="en-AU" dirty="0"/>
              <a:t>Simulation 5 - </a:t>
            </a:r>
            <a:r>
              <a:rPr lang="en-US" dirty="0"/>
              <a:t>Complete Simulation</a:t>
            </a:r>
            <a:endParaRPr lang="en-AU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91350BA-10B3-49FD-AA2F-2DF7242AE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4" t="31296" r="18036" b="31297"/>
          <a:stretch/>
        </p:blipFill>
        <p:spPr>
          <a:xfrm>
            <a:off x="182227" y="2117834"/>
            <a:ext cx="5176055" cy="4267604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21F02D62-325C-4CA3-9F64-AB9A9B0B7620}"/>
              </a:ext>
            </a:extLst>
          </p:cNvPr>
          <p:cNvSpPr txBox="1"/>
          <p:nvPr/>
        </p:nvSpPr>
        <p:spPr>
          <a:xfrm>
            <a:off x="457201" y="1767736"/>
            <a:ext cx="623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In the later simulation, passive nonlinear observer is 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B5781-A2D2-4BCC-A040-1102ACD6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77" y="2181850"/>
            <a:ext cx="3377624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66416-A628-4443-A6D4-6239E3784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957" y="3769607"/>
            <a:ext cx="3753043" cy="27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9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Simulation and Discussion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B82EEE1-BC2B-4C41-9867-954236F99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81559"/>
            <a:ext cx="8229600" cy="486177"/>
          </a:xfrm>
        </p:spPr>
        <p:txBody>
          <a:bodyPr/>
          <a:lstStyle/>
          <a:p>
            <a:r>
              <a:rPr lang="en-AU" dirty="0"/>
              <a:t>Simulation 5 - </a:t>
            </a:r>
            <a:r>
              <a:rPr lang="en-US" dirty="0"/>
              <a:t>Complete Simulation</a:t>
            </a:r>
            <a:endParaRPr lang="en-AU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DAC242F-0AE1-4641-8533-C2AFE69FF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1" t="30910" r="18340" b="31667"/>
          <a:stretch/>
        </p:blipFill>
        <p:spPr>
          <a:xfrm>
            <a:off x="228601" y="1753708"/>
            <a:ext cx="2908299" cy="239893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6527F5A5-4840-48E0-B974-40E44A614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4" t="30995" r="17926" b="31580"/>
          <a:stretch/>
        </p:blipFill>
        <p:spPr>
          <a:xfrm>
            <a:off x="3136900" y="1753708"/>
            <a:ext cx="2908299" cy="239893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2168E014-5F1E-4825-8384-0E3DCF204E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34" t="30910" r="18476" b="31667"/>
          <a:stretch/>
        </p:blipFill>
        <p:spPr>
          <a:xfrm>
            <a:off x="6045199" y="1753708"/>
            <a:ext cx="2908299" cy="2398931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DDD377B6-1376-49B3-9EB5-017B7AADE3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88" t="30926" r="17250" b="31111"/>
          <a:stretch/>
        </p:blipFill>
        <p:spPr>
          <a:xfrm>
            <a:off x="290455" y="4147330"/>
            <a:ext cx="2882133" cy="2353934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0F0AE68A-56C8-4902-BD28-19B776E2EB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26" t="30677" r="17512" b="31360"/>
          <a:stretch/>
        </p:blipFill>
        <p:spPr>
          <a:xfrm>
            <a:off x="3101826" y="4147330"/>
            <a:ext cx="2852946" cy="2330095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560EABD4-66E7-4E6D-9160-1DCF49AF8B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74" t="30579" r="18864" b="30874"/>
          <a:stretch/>
        </p:blipFill>
        <p:spPr>
          <a:xfrm>
            <a:off x="6045200" y="4153780"/>
            <a:ext cx="2836920" cy="2352683"/>
          </a:xfrm>
          <a:prstGeom prst="rect">
            <a:avLst/>
          </a:prstGeom>
        </p:spPr>
      </p:pic>
      <p:sp>
        <p:nvSpPr>
          <p:cNvPr id="15" name="AutoShape 12" descr="https://www.overleaf.com/project/5bd968d8b20dc857b3d838a7/file/5be851b4f455f133d8f5c978?format=png">
            <a:extLst>
              <a:ext uri="{FF2B5EF4-FFF2-40B4-BE49-F238E27FC236}">
                <a16:creationId xmlns:a16="http://schemas.microsoft.com/office/drawing/2014/main" id="{F2033101-0385-453B-9942-B41585EF90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34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Simulation and Discussion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B82EEE1-BC2B-4C41-9867-954236F99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81559"/>
            <a:ext cx="8229600" cy="486177"/>
          </a:xfrm>
        </p:spPr>
        <p:txBody>
          <a:bodyPr/>
          <a:lstStyle/>
          <a:p>
            <a:r>
              <a:rPr lang="en-AU" dirty="0"/>
              <a:t>Simulation 6 - </a:t>
            </a:r>
            <a:r>
              <a:rPr lang="en-US" dirty="0"/>
              <a:t>Capability Plot</a:t>
            </a:r>
            <a:endParaRPr lang="en-AU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FE5BFF4F-37BD-48EC-9F28-64A418FDE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3" t="18687" r="5983" b="22408"/>
          <a:stretch/>
        </p:blipFill>
        <p:spPr>
          <a:xfrm>
            <a:off x="1499494" y="1767736"/>
            <a:ext cx="4241800" cy="4324596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FC4DC1AE-F0C2-4A46-80F5-9C94DF4030B0}"/>
              </a:ext>
            </a:extLst>
          </p:cNvPr>
          <p:cNvSpPr txBox="1"/>
          <p:nvPr/>
        </p:nvSpPr>
        <p:spPr>
          <a:xfrm>
            <a:off x="4143112" y="1704711"/>
            <a:ext cx="1545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</a:rPr>
              <a:t>Head-sea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15C1998B-B034-493D-8C3B-576433D4062C}"/>
              </a:ext>
            </a:extLst>
          </p:cNvPr>
          <p:cNvSpPr/>
          <p:nvPr/>
        </p:nvSpPr>
        <p:spPr>
          <a:xfrm>
            <a:off x="6294190" y="3735454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solidFill>
                  <a:schemeClr val="accent6">
                    <a:lumMod val="75000"/>
                  </a:schemeClr>
                </a:solidFill>
                <a:highlight>
                  <a:srgbClr val="00FF00"/>
                </a:highlight>
              </a:rPr>
              <a:t>Beam-sea</a:t>
            </a:r>
          </a:p>
        </p:txBody>
      </p:sp>
      <p:sp>
        <p:nvSpPr>
          <p:cNvPr id="7" name="Pil: ned 6">
            <a:extLst>
              <a:ext uri="{FF2B5EF4-FFF2-40B4-BE49-F238E27FC236}">
                <a16:creationId xmlns:a16="http://schemas.microsoft.com/office/drawing/2014/main" id="{3ED90F74-E5C0-4D95-B7EB-914D179A6D21}"/>
              </a:ext>
            </a:extLst>
          </p:cNvPr>
          <p:cNvSpPr/>
          <p:nvPr/>
        </p:nvSpPr>
        <p:spPr>
          <a:xfrm rot="2187709">
            <a:off x="3770584" y="1990017"/>
            <a:ext cx="169624" cy="56131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Pil: høyre 7">
            <a:extLst>
              <a:ext uri="{FF2B5EF4-FFF2-40B4-BE49-F238E27FC236}">
                <a16:creationId xmlns:a16="http://schemas.microsoft.com/office/drawing/2014/main" id="{79ADFC92-FCB0-494E-9274-0C9A532AD63E}"/>
              </a:ext>
            </a:extLst>
          </p:cNvPr>
          <p:cNvSpPr/>
          <p:nvPr/>
        </p:nvSpPr>
        <p:spPr>
          <a:xfrm rot="10800000">
            <a:off x="5688578" y="3890001"/>
            <a:ext cx="605611" cy="2003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28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Simulation and Discussion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B82EEE1-BC2B-4C41-9867-954236F99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81559"/>
            <a:ext cx="8229600" cy="486177"/>
          </a:xfrm>
        </p:spPr>
        <p:txBody>
          <a:bodyPr/>
          <a:lstStyle/>
          <a:p>
            <a:r>
              <a:rPr lang="en-AU" dirty="0"/>
              <a:t>Simulation 7 - </a:t>
            </a:r>
            <a:r>
              <a:rPr lang="en-US" dirty="0"/>
              <a:t>Observer Robustness </a:t>
            </a:r>
            <a:r>
              <a:rPr lang="en-AU" dirty="0"/>
              <a:t>Extreme Sea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8247D57D-D072-4A69-B61B-672DB5FBC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88" t="31755" r="19084" b="31296"/>
          <a:stretch/>
        </p:blipFill>
        <p:spPr>
          <a:xfrm>
            <a:off x="-32707" y="2273707"/>
            <a:ext cx="3213157" cy="2627456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46242902-0462-41C3-AC03-37B98B71C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08" t="31406" r="18298" b="31222"/>
          <a:stretch/>
        </p:blipFill>
        <p:spPr>
          <a:xfrm>
            <a:off x="3124773" y="2273707"/>
            <a:ext cx="3046168" cy="2593849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041EA102-1523-471F-8532-881408B28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50" t="31181" r="18822" b="31448"/>
          <a:stretch/>
        </p:blipFill>
        <p:spPr>
          <a:xfrm>
            <a:off x="6084060" y="2290510"/>
            <a:ext cx="3136140" cy="25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2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zh-CN" dirty="0">
                <a:solidFill>
                  <a:prstClr val="black"/>
                </a:solidFill>
              </a:rPr>
              <a:t>Conclusion</a:t>
            </a:r>
            <a:endParaRPr lang="en-AU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27830660-1306-4414-8E1D-98A5DE94A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1"/>
            <a:ext cx="8813800" cy="373380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Parameters tuned for specific environmental condition</a:t>
            </a:r>
            <a:r>
              <a:rPr lang="en-AU" dirty="0" smtClean="0"/>
              <a:t>.</a:t>
            </a:r>
          </a:p>
          <a:p>
            <a:r>
              <a:rPr lang="en-AU" dirty="0" smtClean="0"/>
              <a:t>R</a:t>
            </a:r>
            <a:r>
              <a:rPr lang="en-US" altLang="zh-CN" dirty="0" err="1" smtClean="0"/>
              <a:t>eference</a:t>
            </a:r>
            <a:r>
              <a:rPr lang="en-US" altLang="zh-CN" dirty="0" smtClean="0"/>
              <a:t> model can be improved</a:t>
            </a:r>
            <a:endParaRPr lang="en-AU" dirty="0"/>
          </a:p>
          <a:p>
            <a:r>
              <a:rPr lang="en-AU" dirty="0"/>
              <a:t>PID controller is useful.</a:t>
            </a:r>
          </a:p>
          <a:p>
            <a:r>
              <a:rPr lang="en-AU" dirty="0"/>
              <a:t>Observer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Failed to tune Extended Kalman Filter as expected.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1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Passive Nonlinear Observer works well.</a:t>
            </a:r>
          </a:p>
          <a:p>
            <a:r>
              <a:rPr lang="en-AU" dirty="0"/>
              <a:t>Excellent allocation can reduce energy cost.</a:t>
            </a:r>
          </a:p>
          <a:p>
            <a:r>
              <a:rPr lang="en-AU" dirty="0"/>
              <a:t>For head-sea, power needed is minute; Beam-sea otherwise.</a:t>
            </a:r>
          </a:p>
          <a:p>
            <a:r>
              <a:rPr lang="en-AU" dirty="0"/>
              <a:t>In extreme sea, vessel lacks power for dynamic position.</a:t>
            </a:r>
          </a:p>
        </p:txBody>
      </p:sp>
    </p:spTree>
    <p:extLst>
      <p:ext uri="{BB962C8B-B14F-4D97-AF65-F5344CB8AC3E}">
        <p14:creationId xmlns:p14="http://schemas.microsoft.com/office/powerpoint/2010/main" val="231836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1391D4D1-2EDC-4FFE-9F10-A78E9675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100" y="2514601"/>
            <a:ext cx="4495800" cy="1092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5400" dirty="0"/>
              <a:t>THANK </a:t>
            </a:r>
            <a:r>
              <a:rPr lang="en-AU" sz="5400" dirty="0">
                <a:solidFill>
                  <a:schemeClr val="accent4">
                    <a:lumMod val="75000"/>
                  </a:schemeClr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0020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294E40-36E8-4A85-8088-4CA9B6C9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37A8BB5-C978-47E6-B5D2-BBACC22A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2589504"/>
            <a:ext cx="8636000" cy="1739900"/>
          </a:xfrm>
        </p:spPr>
        <p:txBody>
          <a:bodyPr>
            <a:normAutofit fontScale="92500"/>
          </a:bodyPr>
          <a:lstStyle/>
          <a:p>
            <a:r>
              <a:rPr lang="en-AU" dirty="0"/>
              <a:t>A dynamic positioning system is designed for a vessel. </a:t>
            </a:r>
          </a:p>
          <a:p>
            <a:r>
              <a:rPr lang="en-AU" dirty="0"/>
              <a:t>For part 1, reference model and PID controller are designed.</a:t>
            </a:r>
          </a:p>
          <a:p>
            <a:r>
              <a:rPr lang="en-AU" dirty="0"/>
              <a:t>For part 2, complex environmental loads, 2 different observers and thruster allocation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46447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3D8E99C-E3F1-4A9F-BAAA-4D039456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6320"/>
            <a:ext cx="8229600" cy="1482680"/>
          </a:xfrm>
        </p:spPr>
        <p:txBody>
          <a:bodyPr>
            <a:normAutofit fontScale="90000"/>
          </a:bodyPr>
          <a:lstStyle/>
          <a:p>
            <a:pPr algn="ctr"/>
            <a:r>
              <a:rPr lang="en-AU" sz="4000" dirty="0">
                <a:solidFill>
                  <a:schemeClr val="bg1">
                    <a:lumMod val="50000"/>
                  </a:schemeClr>
                </a:solidFill>
              </a:rPr>
              <a:t>Part 2</a:t>
            </a:r>
            <a:r>
              <a:rPr lang="en-AU" sz="4000" dirty="0"/>
              <a:t/>
            </a:r>
            <a:br>
              <a:rPr lang="en-AU" sz="4000" dirty="0"/>
            </a:br>
            <a:r>
              <a:rPr lang="en-AU" sz="4000" dirty="0"/>
              <a:t>Design of a detailed Dynamic Positioning System</a:t>
            </a:r>
          </a:p>
        </p:txBody>
      </p:sp>
    </p:spTree>
    <p:extLst>
      <p:ext uri="{BB962C8B-B14F-4D97-AF65-F5344CB8AC3E}">
        <p14:creationId xmlns:p14="http://schemas.microsoft.com/office/powerpoint/2010/main" val="9763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A97430-9CE4-4430-89F6-9D208AEA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690"/>
            <a:ext cx="9144000" cy="4039796"/>
          </a:xfrm>
          <a:prstGeom prst="rect">
            <a:avLst/>
          </a:prstGeom>
        </p:spPr>
      </p:pic>
      <p:sp>
        <p:nvSpPr>
          <p:cNvPr id="7" name="Tittel 1">
            <a:extLst>
              <a:ext uri="{FF2B5EF4-FFF2-40B4-BE49-F238E27FC236}">
                <a16:creationId xmlns:a16="http://schemas.microsoft.com/office/drawing/2014/main" id="{5E54CFB8-F374-467F-9B5C-10890311C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US" altLang="zh-CN" dirty="0"/>
              <a:t>Simulink</a:t>
            </a:r>
            <a:r>
              <a:rPr lang="en-AU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42494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Environmental Loads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D45357E-D3CB-4A15-A323-5582A6C2EAD4}"/>
              </a:ext>
            </a:extLst>
          </p:cNvPr>
          <p:cNvSpPr txBox="1"/>
          <p:nvPr/>
        </p:nvSpPr>
        <p:spPr>
          <a:xfrm>
            <a:off x="457200" y="1227138"/>
            <a:ext cx="725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Wind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5D5B4524-8C1B-466C-AF34-660B0245D64C}"/>
              </a:ext>
            </a:extLst>
          </p:cNvPr>
          <p:cNvSpPr/>
          <p:nvPr/>
        </p:nvSpPr>
        <p:spPr>
          <a:xfrm>
            <a:off x="520699" y="1817056"/>
            <a:ext cx="7251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000" dirty="0"/>
              <a:t>mean value 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11F34F4D-3584-4C1E-8A3F-AFED0FF2DDF3}"/>
              </a:ext>
            </a:extLst>
          </p:cNvPr>
          <p:cNvSpPr/>
          <p:nvPr/>
        </p:nvSpPr>
        <p:spPr>
          <a:xfrm>
            <a:off x="4575175" y="1820463"/>
            <a:ext cx="7251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AU" sz="2000" dirty="0"/>
              <a:t>fluctuating component</a:t>
            </a:r>
            <a:endParaRPr lang="en-US" altLang="zh-CN" sz="2000" dirty="0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B790F698-61E1-47EE-A9F7-AD3E6D9C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5" t="-5330"/>
          <a:stretch/>
        </p:blipFill>
        <p:spPr>
          <a:xfrm>
            <a:off x="962024" y="2279006"/>
            <a:ext cx="2603499" cy="44516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E914CF84-F574-459B-99D5-8149824F7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35"/>
          <a:stretch/>
        </p:blipFill>
        <p:spPr>
          <a:xfrm>
            <a:off x="1204115" y="3208182"/>
            <a:ext cx="2012950" cy="42263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C0B517FB-FA79-4A57-8815-80E785A0F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81" y="4264999"/>
            <a:ext cx="7568837" cy="2032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1FFFE-F75C-4DD1-82D5-6E2D9756A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115" y="2689602"/>
            <a:ext cx="1860014" cy="5475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BC03C2-59A4-4A01-B2E3-0D36EB7C0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212" y="2189356"/>
            <a:ext cx="3271321" cy="20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9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Environmental Loads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054DA22-7D48-4EEA-BCE8-07282F4A6026}"/>
              </a:ext>
            </a:extLst>
          </p:cNvPr>
          <p:cNvSpPr txBox="1"/>
          <p:nvPr/>
        </p:nvSpPr>
        <p:spPr>
          <a:xfrm>
            <a:off x="457200" y="1227138"/>
            <a:ext cx="725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Current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CA8448F-5219-4B61-B5BB-D4E97EE4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98"/>
          <a:stretch/>
        </p:blipFill>
        <p:spPr>
          <a:xfrm>
            <a:off x="6488534" y="1898413"/>
            <a:ext cx="2440732" cy="58801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A2625700-1FAF-40FD-BD26-C10A67074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351" y="2030211"/>
            <a:ext cx="1641264" cy="456216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9D039D5-7B4D-4935-BDCE-A373E0FC5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70" y="2101855"/>
            <a:ext cx="3733180" cy="356071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B051B7A5-2C89-4808-83E7-75C34131A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704726"/>
            <a:ext cx="8087149" cy="35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Environmental Loads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EC413CEB-BEC2-4E01-AC79-DBDAA22612D0}"/>
              </a:ext>
            </a:extLst>
          </p:cNvPr>
          <p:cNvSpPr txBox="1"/>
          <p:nvPr/>
        </p:nvSpPr>
        <p:spPr>
          <a:xfrm>
            <a:off x="457200" y="1227138"/>
            <a:ext cx="725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Wave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71F66BF-F2FB-4217-BC2D-69FCB0E6C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" t="43672" r="4217" b="7787"/>
          <a:stretch/>
        </p:blipFill>
        <p:spPr>
          <a:xfrm>
            <a:off x="897994" y="2239962"/>
            <a:ext cx="6810906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8B473AC-DE76-451B-8F69-4D7299DB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Part 2---</a:t>
            </a:r>
            <a:r>
              <a:rPr lang="en-AU" dirty="0"/>
              <a:t>Plant Model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7A49624-A4E7-4464-8A44-6B56D9F6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92" y="1981346"/>
            <a:ext cx="7493000" cy="388686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DE9EF1BE-469C-4687-806D-DFC14814A43A}"/>
              </a:ext>
            </a:extLst>
          </p:cNvPr>
          <p:cNvSpPr txBox="1"/>
          <p:nvPr/>
        </p:nvSpPr>
        <p:spPr>
          <a:xfrm>
            <a:off x="553792" y="1417638"/>
            <a:ext cx="3065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400" dirty="0"/>
              <a:t>Process </a:t>
            </a:r>
            <a:r>
              <a:rPr lang="en-US" altLang="zh-CN" sz="2400" dirty="0"/>
              <a:t>Plant Model</a:t>
            </a:r>
            <a:endParaRPr lang="en-AU" sz="2400" dirty="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09D7F7C2-5176-4160-AAE4-C30EEA982BEC}"/>
              </a:ext>
            </a:extLst>
          </p:cNvPr>
          <p:cNvSpPr txBox="1"/>
          <p:nvPr/>
        </p:nvSpPr>
        <p:spPr>
          <a:xfrm>
            <a:off x="553792" y="2816465"/>
            <a:ext cx="3040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400" dirty="0"/>
              <a:t>Control </a:t>
            </a:r>
            <a:r>
              <a:rPr lang="en-US" altLang="zh-CN" sz="2400" dirty="0"/>
              <a:t>Plant Model</a:t>
            </a:r>
            <a:endParaRPr lang="en-AU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8A7E0-2A94-445C-B66F-084F00C3B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1" y="3579871"/>
            <a:ext cx="4488045" cy="202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</TotalTime>
  <Words>373</Words>
  <Application>Microsoft Office PowerPoint</Application>
  <PresentationFormat>全屏显示(4:3)</PresentationFormat>
  <Paragraphs>82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CMR10</vt:lpstr>
      <vt:lpstr>宋体</vt:lpstr>
      <vt:lpstr>Arial</vt:lpstr>
      <vt:lpstr>Calibri</vt:lpstr>
      <vt:lpstr>Wingdings</vt:lpstr>
      <vt:lpstr>Office-tema</vt:lpstr>
      <vt:lpstr>Marine Control System I</vt:lpstr>
      <vt:lpstr>Content</vt:lpstr>
      <vt:lpstr>Introduction</vt:lpstr>
      <vt:lpstr>Part 2 Design of a detailed Dynamic Positioning System</vt:lpstr>
      <vt:lpstr>Part 2---Simulink Model</vt:lpstr>
      <vt:lpstr>Part 2---Environmental Loads</vt:lpstr>
      <vt:lpstr>Part 2---Environmental Loads</vt:lpstr>
      <vt:lpstr>Part 2---Environmental Loads</vt:lpstr>
      <vt:lpstr>Part 2---Plant Model</vt:lpstr>
      <vt:lpstr>Part 2---Reference Model</vt:lpstr>
      <vt:lpstr>Part 2---Reference Model</vt:lpstr>
      <vt:lpstr>Part 2---Controller Design</vt:lpstr>
      <vt:lpstr>Part 2---Observer Design</vt:lpstr>
      <vt:lpstr>Part 2---Observer Design</vt:lpstr>
      <vt:lpstr>Part 2---Observer Design</vt:lpstr>
      <vt:lpstr>Part 2---Thrust Allocation</vt:lpstr>
      <vt:lpstr>Part 2---Simulation and Discussion</vt:lpstr>
      <vt:lpstr>Part 2---Simulation and Discussion</vt:lpstr>
      <vt:lpstr>Part 2---Simulation and Discussion</vt:lpstr>
      <vt:lpstr>Part 2---Simulation and Discussion</vt:lpstr>
      <vt:lpstr>Part 2---Simulation and Discussion</vt:lpstr>
      <vt:lpstr>Part 2---Simulation and Discussion</vt:lpstr>
      <vt:lpstr>Part 2---Simulation and Discussion</vt:lpstr>
      <vt:lpstr>Part 2---Simulation and Discussion</vt:lpstr>
      <vt:lpstr>Part 2---Simulation and Discussion</vt:lpstr>
      <vt:lpstr>Part 2---Simulation and Discussion</vt:lpstr>
      <vt:lpstr>Part 2---Simulation and Discussion</vt:lpstr>
      <vt:lpstr>Conclusion</vt:lpstr>
      <vt:lpstr>PowerPoint 演示文稿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Kolbjørn Skarpnes</dc:creator>
  <cp:lastModifiedBy>zhy hbh</cp:lastModifiedBy>
  <cp:revision>186</cp:revision>
  <dcterms:created xsi:type="dcterms:W3CDTF">2013-06-10T16:56:09Z</dcterms:created>
  <dcterms:modified xsi:type="dcterms:W3CDTF">2018-11-25T22:23:33Z</dcterms:modified>
</cp:coreProperties>
</file>